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4" r:id="rId9"/>
    <p:sldId id="267" r:id="rId10"/>
    <p:sldId id="284" r:id="rId11"/>
    <p:sldId id="276" r:id="rId12"/>
    <p:sldId id="320" r:id="rId13"/>
    <p:sldId id="281" r:id="rId14"/>
    <p:sldId id="280" r:id="rId15"/>
    <p:sldId id="278" r:id="rId16"/>
    <p:sldId id="319" r:id="rId17"/>
    <p:sldId id="283" r:id="rId18"/>
    <p:sldId id="323" r:id="rId19"/>
    <p:sldId id="324" r:id="rId20"/>
    <p:sldId id="325" r:id="rId21"/>
    <p:sldId id="326" r:id="rId22"/>
    <p:sldId id="265" r:id="rId23"/>
    <p:sldId id="327" r:id="rId24"/>
    <p:sldId id="328" r:id="rId25"/>
    <p:sldId id="329" r:id="rId26"/>
    <p:sldId id="286"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96A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7" d="100"/>
          <a:sy n="67" d="100"/>
        </p:scale>
        <p:origin x="83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A7C94F-70AE-49ED-89EF-0B41C2B0BD7E}" type="datetimeFigureOut">
              <a:rPr lang="en-IN" smtClean="0"/>
              <a:t>27-03-2024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3CF72E-24A0-40B2-8452-E356C331A6FD}"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panose="020B0604020202020204"/>
              </a:rPr>
              <a:t>”</a:t>
            </a:r>
            <a:endParaRPr lang="en-US" dirty="0">
              <a:solidFill>
                <a:schemeClr val="accent1">
                  <a:lumMod val="60000"/>
                  <a:lumOff val="40000"/>
                </a:schemeClr>
              </a:solidFill>
              <a:latin typeface="Arial" panose="020B060402020202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panose="020B0604020202020204"/>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t>3/27/2024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t>3/27/2024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t>3/27/2024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t>3/27/2024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200" indent="0">
              <a:buNone/>
              <a:defRPr sz="1400"/>
            </a:lvl2pPr>
            <a:lvl3pPr marL="914400" indent="0">
              <a:buNone/>
              <a:defRPr sz="1200"/>
            </a:lvl3pPr>
            <a:lvl4pPr marL="1370965" indent="0">
              <a:buNone/>
              <a:defRPr sz="1000"/>
            </a:lvl4pPr>
            <a:lvl5pPr marL="1828165" indent="0">
              <a:buNone/>
              <a:defRPr sz="1000"/>
            </a:lvl5pPr>
            <a:lvl6pPr marL="2285365" indent="0">
              <a:buNone/>
              <a:defRPr sz="1000"/>
            </a:lvl6pPr>
            <a:lvl7pPr marL="2742565" indent="0">
              <a:buNone/>
              <a:defRPr sz="1000"/>
            </a:lvl7pPr>
            <a:lvl8pPr marL="3199130" indent="0">
              <a:buNone/>
              <a:defRPr sz="1000"/>
            </a:lvl8pPr>
            <a:lvl9pPr marL="365633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t>3/27/2024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t>3/27/2024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t>3/27/2024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github.com/nikithareddyk28/indiansignlanguage"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p:cNvPicPr>
            <a:picLocks noChangeAspect="1"/>
          </p:cNvPicPr>
          <p:nvPr/>
        </p:nvPicPr>
        <p:blipFill>
          <a:blip r:embed="rId2"/>
          <a:stretch>
            <a:fillRect/>
          </a:stretch>
        </p:blipFill>
        <p:spPr>
          <a:xfrm>
            <a:off x="10112733" y="2885"/>
            <a:ext cx="2076450" cy="1593358"/>
          </a:xfrm>
          <a:prstGeom prst="rect">
            <a:avLst/>
          </a:prstGeom>
        </p:spPr>
      </p:pic>
      <p:pic>
        <p:nvPicPr>
          <p:cNvPr id="5" name="Picture 5" descr="Logo, company name&#10;&#10;Description automatically generated"/>
          <p:cNvPicPr>
            <a:picLocks noChangeAspect="1"/>
          </p:cNvPicPr>
          <p:nvPr/>
        </p:nvPicPr>
        <p:blipFill>
          <a:blip r:embed="rId3"/>
          <a:stretch>
            <a:fillRect/>
          </a:stretch>
        </p:blipFill>
        <p:spPr>
          <a:xfrm>
            <a:off x="635" y="-635"/>
            <a:ext cx="2038350" cy="1591310"/>
          </a:xfrm>
          <a:prstGeom prst="rect">
            <a:avLst/>
          </a:prstGeom>
        </p:spPr>
      </p:pic>
      <p:sp>
        <p:nvSpPr>
          <p:cNvPr id="8" name="TextBox 7"/>
          <p:cNvSpPr txBox="1"/>
          <p:nvPr/>
        </p:nvSpPr>
        <p:spPr>
          <a:xfrm>
            <a:off x="2248436" y="5365"/>
            <a:ext cx="7732691" cy="1661993"/>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3200" dirty="0">
                <a:latin typeface="Times New Roman" panose="02020603050405020304"/>
                <a:ea typeface="+mn-lt"/>
                <a:cs typeface="+mn-lt"/>
              </a:rPr>
              <a:t>        CMR TECHNICAL CAMPUS</a:t>
            </a:r>
            <a:endParaRPr lang="en-US" sz="3200" dirty="0">
              <a:latin typeface="Times New Roman" panose="02020603050405020304"/>
            </a:endParaRPr>
          </a:p>
          <a:p>
            <a:r>
              <a:rPr lang="en-US" dirty="0">
                <a:latin typeface="Times New Roman" panose="02020603050405020304"/>
                <a:ea typeface="+mn-lt"/>
                <a:cs typeface="+mn-lt"/>
              </a:rPr>
              <a:t>                                 UGC AUTONOMOUS</a:t>
            </a:r>
            <a:endParaRPr lang="en-US" dirty="0">
              <a:latin typeface="Times New Roman" panose="02020603050405020304"/>
              <a:cs typeface="Times New Roman" panose="02020603050405020304"/>
            </a:endParaRPr>
          </a:p>
          <a:p>
            <a:r>
              <a:rPr lang="en-US" dirty="0">
                <a:latin typeface="Times New Roman" panose="02020603050405020304"/>
                <a:ea typeface="+mn-lt"/>
                <a:cs typeface="+mn-lt"/>
              </a:rPr>
              <a:t>              Accredited by NBA &amp; NAAC with ‘A’ Grade</a:t>
            </a:r>
            <a:endParaRPr lang="en-US" dirty="0">
              <a:latin typeface="Times New Roman" panose="02020603050405020304"/>
            </a:endParaRPr>
          </a:p>
          <a:p>
            <a:r>
              <a:rPr lang="en-US" dirty="0">
                <a:latin typeface="Times New Roman" panose="02020603050405020304"/>
                <a:ea typeface="+mn-lt"/>
                <a:cs typeface="+mn-lt"/>
              </a:rPr>
              <a:t>              Approved by AICTE, New Delhi and JNTU, Hyderabad</a:t>
            </a:r>
            <a:endParaRPr lang="en-US" dirty="0">
              <a:latin typeface="Times New Roman" panose="02020603050405020304"/>
            </a:endParaRPr>
          </a:p>
          <a:p>
            <a:r>
              <a:rPr lang="en-US" sz="1600" dirty="0">
                <a:latin typeface="Times New Roman" panose="02020603050405020304"/>
                <a:ea typeface="+mn-lt"/>
                <a:cs typeface="+mn-lt"/>
              </a:rPr>
              <a:t>                </a:t>
            </a:r>
            <a:r>
              <a:rPr lang="en-US" sz="1400" dirty="0" err="1">
                <a:latin typeface="Times New Roman" panose="02020603050405020304"/>
                <a:ea typeface="+mn-lt"/>
                <a:cs typeface="+mn-lt"/>
              </a:rPr>
              <a:t>Kandlakoya</a:t>
            </a:r>
            <a:r>
              <a:rPr lang="en-US" sz="1400" dirty="0">
                <a:latin typeface="Times New Roman" panose="02020603050405020304"/>
                <a:ea typeface="+mn-lt"/>
                <a:cs typeface="+mn-lt"/>
              </a:rPr>
              <a:t> , </a:t>
            </a:r>
            <a:r>
              <a:rPr lang="en-US" sz="1400" dirty="0" err="1">
                <a:latin typeface="Times New Roman" panose="02020603050405020304"/>
                <a:ea typeface="+mn-lt"/>
                <a:cs typeface="+mn-lt"/>
              </a:rPr>
              <a:t>Medchal</a:t>
            </a:r>
            <a:r>
              <a:rPr lang="en-US" sz="1400" dirty="0">
                <a:latin typeface="Times New Roman" panose="02020603050405020304"/>
                <a:ea typeface="+mn-lt"/>
                <a:cs typeface="+mn-lt"/>
              </a:rPr>
              <a:t> Road, Hyderabad- 501 401, Telangana</a:t>
            </a:r>
            <a:endParaRPr lang="en-US" sz="1400" dirty="0">
              <a:latin typeface="Times New Roman" panose="02020603050405020304"/>
            </a:endParaRPr>
          </a:p>
        </p:txBody>
      </p:sp>
      <p:cxnSp>
        <p:nvCxnSpPr>
          <p:cNvPr id="9" name="Straight Arrow Connector 8"/>
          <p:cNvCxnSpPr/>
          <p:nvPr/>
        </p:nvCxnSpPr>
        <p:spPr>
          <a:xfrm>
            <a:off x="-3086" y="1590675"/>
            <a:ext cx="12290737" cy="23612"/>
          </a:xfrm>
          <a:prstGeom prst="straightConnector1">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2243070" y="1953295"/>
            <a:ext cx="7445598"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dirty="0">
                <a:latin typeface="Arial" panose="020B0604020202020204"/>
                <a:ea typeface="+mn-lt"/>
                <a:cs typeface="+mn-lt"/>
              </a:rPr>
              <a:t> Department of Computer Science And Engineering</a:t>
            </a:r>
            <a:endParaRPr lang="en-US" sz="2400" dirty="0">
              <a:latin typeface="Arial" panose="020B0604020202020204"/>
            </a:endParaRPr>
          </a:p>
          <a:p>
            <a:pPr algn="l"/>
            <a:endParaRPr lang="en-US" dirty="0"/>
          </a:p>
        </p:txBody>
      </p:sp>
      <p:sp>
        <p:nvSpPr>
          <p:cNvPr id="11" name="TextBox 10"/>
          <p:cNvSpPr txBox="1"/>
          <p:nvPr/>
        </p:nvSpPr>
        <p:spPr>
          <a:xfrm>
            <a:off x="1290570" y="2662135"/>
            <a:ext cx="9350598"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pPr algn="ctr"/>
            <a:r>
              <a:rPr lang="en-US" sz="2800" dirty="0">
                <a:latin typeface="Times New Roman" panose="02020603050405020304"/>
                <a:cs typeface="Times New Roman" panose="02020603050405020304"/>
              </a:rPr>
              <a:t>FAKE PROFILE IDENTIFICATION IN SOCIAL NETWORK USING MACHINE LEARNING AND NLP </a:t>
            </a:r>
          </a:p>
        </p:txBody>
      </p:sp>
      <p:sp>
        <p:nvSpPr>
          <p:cNvPr id="12" name="TextBox 11"/>
          <p:cNvSpPr txBox="1"/>
          <p:nvPr/>
        </p:nvSpPr>
        <p:spPr>
          <a:xfrm>
            <a:off x="322" y="5353148"/>
            <a:ext cx="3415583" cy="95313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000" b="1" dirty="0">
                <a:latin typeface="Times New Roman" panose="02020603050405020304" pitchFamily="18" charset="0"/>
                <a:cs typeface="Times New Roman" panose="02020603050405020304" pitchFamily="18" charset="0"/>
              </a:rPr>
              <a:t>PROJECT GUIDE:</a:t>
            </a:r>
          </a:p>
          <a:p>
            <a:r>
              <a:rPr lang="en-US" dirty="0">
                <a:latin typeface="Times New Roman" panose="02020603050405020304" pitchFamily="18" charset="0"/>
                <a:cs typeface="Times New Roman" panose="02020603050405020304" pitchFamily="18" charset="0"/>
              </a:rPr>
              <a:t>K.SHILPA</a:t>
            </a:r>
          </a:p>
          <a:p>
            <a:r>
              <a:rPr lang="en-US" b="1"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ASSISTANT PROFESSOR)</a:t>
            </a:r>
          </a:p>
        </p:txBody>
      </p:sp>
      <p:sp>
        <p:nvSpPr>
          <p:cNvPr id="13" name="TextBox 12"/>
          <p:cNvSpPr txBox="1"/>
          <p:nvPr/>
        </p:nvSpPr>
        <p:spPr>
          <a:xfrm>
            <a:off x="7546644" y="5285906"/>
            <a:ext cx="4399521" cy="1292662"/>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b="1" dirty="0"/>
              <a:t>PRESENTED BY:</a:t>
            </a:r>
          </a:p>
          <a:p>
            <a:r>
              <a:rPr lang="en-US" dirty="0">
                <a:latin typeface="Times New Roman" panose="02020603050405020304" pitchFamily="18" charset="0"/>
                <a:cs typeface="Times New Roman" panose="02020603050405020304" pitchFamily="18" charset="0"/>
              </a:rPr>
              <a:t>K.NIKITHA REDDY</a:t>
            </a:r>
            <a:r>
              <a:rPr lang="en-US" dirty="0">
                <a:latin typeface="Times New Roman" panose="02020603050405020304"/>
                <a:cs typeface="Times New Roman" panose="02020603050405020304"/>
              </a:rPr>
              <a:t>        </a:t>
            </a:r>
            <a:r>
              <a:rPr lang="en-US" sz="2000" dirty="0">
                <a:latin typeface="Times New Roman" panose="02020603050405020304"/>
                <a:cs typeface="Times New Roman" panose="02020603050405020304"/>
              </a:rPr>
              <a:t>207R1A05F0</a:t>
            </a:r>
          </a:p>
          <a:p>
            <a:r>
              <a:rPr lang="en-US" dirty="0">
                <a:latin typeface="Times New Roman" panose="02020603050405020304" pitchFamily="18" charset="0"/>
                <a:cs typeface="Times New Roman" panose="02020603050405020304" pitchFamily="18" charset="0"/>
              </a:rPr>
              <a:t>B.ABHIRAM</a:t>
            </a:r>
            <a:r>
              <a:rPr lang="en-US" dirty="0"/>
              <a:t>                 </a:t>
            </a:r>
            <a:r>
              <a:rPr lang="en-US" sz="2000" dirty="0">
                <a:latin typeface="Times New Roman" panose="02020603050405020304"/>
                <a:cs typeface="Times New Roman" panose="02020603050405020304"/>
              </a:rPr>
              <a:t>207R1A05C9</a:t>
            </a:r>
          </a:p>
          <a:p>
            <a:r>
              <a:rPr lang="en-US" sz="2000" dirty="0">
                <a:latin typeface="Times New Roman" panose="02020603050405020304"/>
                <a:cs typeface="Times New Roman" panose="02020603050405020304"/>
              </a:rPr>
              <a:t>JACINTH PHILIP         207R1A05E4</a:t>
            </a:r>
          </a:p>
        </p:txBody>
      </p:sp>
      <p:sp>
        <p:nvSpPr>
          <p:cNvPr id="2" name="Text Box 1"/>
          <p:cNvSpPr txBox="1"/>
          <p:nvPr/>
        </p:nvSpPr>
        <p:spPr>
          <a:xfrm>
            <a:off x="4330700" y="4050030"/>
            <a:ext cx="4017010" cy="36830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MAJOR PROJECT REVIEW</a:t>
            </a:r>
          </a:p>
        </p:txBody>
      </p:sp>
      <p:sp>
        <p:nvSpPr>
          <p:cNvPr id="6" name="Text Box 5"/>
          <p:cNvSpPr txBox="1"/>
          <p:nvPr/>
        </p:nvSpPr>
        <p:spPr>
          <a:xfrm>
            <a:off x="4754231" y="4494653"/>
            <a:ext cx="1757725" cy="369332"/>
          </a:xfrm>
          <a:prstGeom prst="rect">
            <a:avLst/>
          </a:prstGeom>
          <a:noFill/>
        </p:spPr>
        <p:txBody>
          <a:bodyPr wrap="none" rtlCol="0">
            <a:spAutoFit/>
          </a:bodyPr>
          <a:lstStyle/>
          <a:p>
            <a:pPr algn="l"/>
            <a:r>
              <a:rPr lang="en-US" b="1" dirty="0">
                <a:latin typeface="Times New Roman" panose="02020603050405020304" pitchFamily="18" charset="0"/>
                <a:cs typeface="Times New Roman" panose="02020603050405020304" pitchFamily="18" charset="0"/>
                <a:sym typeface="+mn-ea"/>
              </a:rPr>
              <a:t>BATCH NO :14</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4262" y="426217"/>
            <a:ext cx="5037069" cy="931985"/>
          </a:xfrm>
        </p:spPr>
        <p:txBody>
          <a:bodyPr>
            <a:normAutofit/>
          </a:bodyPr>
          <a:lstStyle/>
          <a:p>
            <a:r>
              <a:rPr lang="en-IN" b="1" dirty="0">
                <a:latin typeface="Times New Roman" panose="02020603050405020304" pitchFamily="18" charset="0"/>
                <a:cs typeface="Times New Roman" panose="02020603050405020304" pitchFamily="18" charset="0"/>
              </a:rPr>
              <a:t>LIST OF MODULES</a:t>
            </a:r>
          </a:p>
        </p:txBody>
      </p:sp>
      <p:sp>
        <p:nvSpPr>
          <p:cNvPr id="3" name="Content Placeholder 2"/>
          <p:cNvSpPr>
            <a:spLocks noGrp="1"/>
          </p:cNvSpPr>
          <p:nvPr>
            <p:ph idx="1"/>
          </p:nvPr>
        </p:nvSpPr>
        <p:spPr>
          <a:xfrm>
            <a:off x="1655134" y="1768509"/>
            <a:ext cx="5750501" cy="3922207"/>
          </a:xfrm>
        </p:spPr>
        <p:txBody>
          <a:bodyPr/>
          <a:lstStyle/>
          <a:p>
            <a:pPr>
              <a:buFont typeface="Wingdings" panose="05000000000000000000" pitchFamily="2" charset="2"/>
              <a:buChar char="Ø"/>
            </a:pPr>
            <a:r>
              <a:rPr lang="en-US" sz="2500" b="1" dirty="0">
                <a:latin typeface="Times New Roman" panose="02020603050405020304" pitchFamily="18" charset="0"/>
                <a:cs typeface="Times New Roman" panose="02020603050405020304" pitchFamily="18" charset="0"/>
              </a:rPr>
              <a:t>SERVICE PROVIDER</a:t>
            </a:r>
          </a:p>
          <a:p>
            <a:pPr>
              <a:buFont typeface="Wingdings" panose="05000000000000000000" pitchFamily="2" charset="2"/>
              <a:buChar char="Ø"/>
            </a:pPr>
            <a:r>
              <a:rPr lang="en-US" sz="2500" b="1" dirty="0">
                <a:latin typeface="Times New Roman" panose="02020603050405020304" pitchFamily="18" charset="0"/>
                <a:cs typeface="Times New Roman" panose="02020603050405020304" pitchFamily="18" charset="0"/>
              </a:rPr>
              <a:t>VIEW AND AUTHORIZE USERS </a:t>
            </a:r>
          </a:p>
          <a:p>
            <a:pPr>
              <a:buFont typeface="Wingdings" panose="05000000000000000000" pitchFamily="2" charset="2"/>
              <a:buChar char="Ø"/>
            </a:pPr>
            <a:r>
              <a:rPr lang="en-US" sz="2500" b="1" dirty="0">
                <a:latin typeface="Times New Roman" panose="02020603050405020304" pitchFamily="18" charset="0"/>
                <a:cs typeface="Times New Roman" panose="02020603050405020304" pitchFamily="18" charset="0"/>
              </a:rPr>
              <a:t>REMOTE USER</a:t>
            </a:r>
          </a:p>
          <a:p>
            <a:pPr>
              <a:buFont typeface="Wingdings" panose="05000000000000000000" pitchFamily="2" charset="2"/>
              <a:buChar char="Ø"/>
            </a:pPr>
            <a:endParaRPr lang="en-US" b="1"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3077" y="356025"/>
            <a:ext cx="2817495" cy="631637"/>
          </a:xfrm>
        </p:spPr>
        <p:txBody>
          <a:bodyPr>
            <a:noAutofit/>
          </a:bodyPr>
          <a:lstStyle/>
          <a:p>
            <a:r>
              <a:rPr lang="en-US" b="1" dirty="0">
                <a:latin typeface="Times New Roman" panose="02020603050405020304" pitchFamily="18" charset="0"/>
                <a:cs typeface="Times New Roman" panose="02020603050405020304" pitchFamily="18" charset="0"/>
              </a:rPr>
              <a:t>MODULES</a:t>
            </a:r>
          </a:p>
        </p:txBody>
      </p:sp>
      <p:sp>
        <p:nvSpPr>
          <p:cNvPr id="3" name="Content Placeholder 2"/>
          <p:cNvSpPr>
            <a:spLocks noGrp="1"/>
          </p:cNvSpPr>
          <p:nvPr>
            <p:ph idx="1"/>
          </p:nvPr>
        </p:nvSpPr>
        <p:spPr>
          <a:xfrm>
            <a:off x="633077" y="1463977"/>
            <a:ext cx="8140270" cy="4837471"/>
          </a:xfrm>
        </p:spPr>
        <p:txBody>
          <a:bodyPr>
            <a:noAutofit/>
          </a:bodyPr>
          <a:lstStyle/>
          <a:p>
            <a:pPr marL="0" indent="0" algn="just">
              <a:buNone/>
            </a:pPr>
            <a:r>
              <a:rPr lang="en-US" b="1" dirty="0">
                <a:latin typeface="Times New Roman" panose="02020603050405020304" pitchFamily="18" charset="0"/>
                <a:cs typeface="Times New Roman" panose="02020603050405020304" pitchFamily="18" charset="0"/>
              </a:rPr>
              <a:t>  SERVICE PROVIDER</a:t>
            </a:r>
          </a:p>
          <a:p>
            <a:pPr marL="457200" algn="just">
              <a:lnSpc>
                <a:spcPct val="150000"/>
              </a:lnSpc>
            </a:pPr>
            <a:r>
              <a:rPr lang="en-US" dirty="0">
                <a:effectLst/>
                <a:latin typeface="Times New Roman" panose="02020603050405020304" pitchFamily="18" charset="0"/>
                <a:ea typeface="Calibri" panose="020F0502020204030204" pitchFamily="34" charset="0"/>
                <a:cs typeface="Times New Roman" panose="02020603050405020304" pitchFamily="18" charset="0"/>
              </a:rPr>
              <a:t>In this module, the Service Provider has to login by using valid username and password. After login successful he can do some operations such as          </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algn="just">
              <a:lnSpc>
                <a:spcPct val="150000"/>
              </a:lnSpc>
              <a:spcAft>
                <a:spcPts val="1000"/>
              </a:spcAft>
            </a:pPr>
            <a:r>
              <a:rPr lang="en-US" dirty="0">
                <a:effectLst/>
                <a:latin typeface="Times New Roman" panose="02020603050405020304" pitchFamily="18" charset="0"/>
                <a:ea typeface="Calibri" panose="020F0502020204030204" pitchFamily="34" charset="0"/>
                <a:cs typeface="Times New Roman" panose="02020603050405020304" pitchFamily="18" charset="0"/>
              </a:rPr>
              <a:t>Login, Train &amp; Test User Profile Data Sets, View User Profile Trained and Tested Accuracy in Bar Chart, View User Profile Trained and Tested Accuracy Results, View All Profile Identity Prediction, Find and View Profile Identity Prediction Ratio, View User Profile Identity Ratio Results, Download Predicted Data Sets, View All Remote User.</a:t>
            </a:r>
          </a:p>
          <a:p>
            <a:pPr marL="457200" algn="just">
              <a:lnSpc>
                <a:spcPct val="150000"/>
              </a:lnSpc>
              <a:spcAft>
                <a:spcPts val="10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32026" y="1251154"/>
            <a:ext cx="7679355" cy="4355691"/>
          </a:xfrm>
        </p:spPr>
        <p:txBody>
          <a:bodyPr>
            <a:normAutofit/>
          </a:bodyPr>
          <a:lstStyle/>
          <a:p>
            <a:pPr marL="0" indent="0" algn="just">
              <a:buNone/>
            </a:pPr>
            <a:r>
              <a:rPr lang="en-US" sz="2000" b="1" dirty="0">
                <a:latin typeface="Times New Roman" panose="02020603050405020304" pitchFamily="18" charset="0"/>
                <a:cs typeface="Times New Roman" panose="02020603050405020304" pitchFamily="18" charset="0"/>
              </a:rPr>
              <a:t>VIEW AND AUTHORIZE USERS</a:t>
            </a:r>
          </a:p>
          <a:p>
            <a:pPr marL="0" indent="0" algn="just">
              <a:buNone/>
            </a:pPr>
            <a:r>
              <a:rPr lang="en-US" dirty="0">
                <a:effectLst/>
                <a:latin typeface="Times New Roman" panose="02020603050405020304" pitchFamily="18" charset="0"/>
                <a:ea typeface="Calibri" panose="020F0502020204030204" pitchFamily="34" charset="0"/>
                <a:cs typeface="Times New Roman" panose="02020603050405020304" pitchFamily="18" charset="0"/>
              </a:rPr>
              <a:t>In this module, the admin can view the list of users who all registered. In this, the admin can view the user’s details such as, username, email, address and admin authorizes the users</a:t>
            </a:r>
          </a:p>
          <a:p>
            <a:pPr marL="0" indent="0" algn="just">
              <a:buNone/>
            </a:pPr>
            <a:endParaRPr lang="en-US" sz="2600" b="1" dirty="0">
              <a:latin typeface="Times New Roman" panose="02020603050405020304" pitchFamily="18" charset="0"/>
              <a:cs typeface="Times New Roman" panose="02020603050405020304" pitchFamily="18" charset="0"/>
            </a:endParaRPr>
          </a:p>
          <a:p>
            <a:pPr marL="0" indent="0" algn="just">
              <a:buNone/>
            </a:pPr>
            <a:r>
              <a:rPr lang="en-US" sz="2000" b="1" dirty="0">
                <a:latin typeface="Times New Roman" panose="02020603050405020304" pitchFamily="18" charset="0"/>
                <a:cs typeface="Times New Roman" panose="02020603050405020304" pitchFamily="18" charset="0"/>
              </a:rPr>
              <a:t>REMOTE USER</a:t>
            </a:r>
          </a:p>
          <a:p>
            <a:pPr marL="0" indent="0" algn="just">
              <a:buNone/>
            </a:pPr>
            <a:r>
              <a:rPr lang="en-US" dirty="0">
                <a:effectLst/>
                <a:latin typeface="Times New Roman" panose="02020603050405020304" pitchFamily="18" charset="0"/>
                <a:ea typeface="Calibri" panose="020F0502020204030204" pitchFamily="34" charset="0"/>
                <a:cs typeface="Times New Roman" panose="02020603050405020304" pitchFamily="18" charset="0"/>
              </a:rPr>
              <a:t>In this module, there are n numbers of users are present. User should register before doing any operations. Once user registers, their details will be stored to the database.  After registration successful, he has to login by using authorized username and password. Once Login is successful user will do some operations like Register and Login, Predict Profile Identification Status, View your Profile.</a:t>
            </a:r>
            <a:endParaRPr lang="en-IN"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6" name="TextBox 5"/>
          <p:cNvSpPr txBox="1"/>
          <p:nvPr/>
        </p:nvSpPr>
        <p:spPr>
          <a:xfrm>
            <a:off x="567148" y="171727"/>
            <a:ext cx="4337538" cy="707886"/>
          </a:xfrm>
          <a:prstGeom prst="rect">
            <a:avLst/>
          </a:prstGeom>
          <a:noFill/>
        </p:spPr>
        <p:txBody>
          <a:bodyPr wrap="square" rtlCol="0">
            <a:spAutoFit/>
          </a:bodyPr>
          <a:lstStyle/>
          <a:p>
            <a:r>
              <a:rPr lang="en-IN" sz="4000" b="1" dirty="0">
                <a:solidFill>
                  <a:srgbClr val="92D050"/>
                </a:solidFill>
                <a:latin typeface="Times New Roman" panose="02020603050405020304" pitchFamily="18" charset="0"/>
                <a:cs typeface="Times New Roman" panose="02020603050405020304" pitchFamily="18" charset="0"/>
              </a:rPr>
              <a:t>ARCHITECTURE</a:t>
            </a:r>
          </a:p>
        </p:txBody>
      </p:sp>
      <p:pic>
        <p:nvPicPr>
          <p:cNvPr id="4" name="Picture 3"/>
          <p:cNvPicPr>
            <a:picLocks noChangeAspect="1"/>
          </p:cNvPicPr>
          <p:nvPr/>
        </p:nvPicPr>
        <p:blipFill>
          <a:blip r:embed="rId2"/>
          <a:stretch>
            <a:fillRect/>
          </a:stretch>
        </p:blipFill>
        <p:spPr>
          <a:xfrm>
            <a:off x="1500187" y="1014413"/>
            <a:ext cx="7129463" cy="551497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extBox 7"/>
          <p:cNvSpPr txBox="1"/>
          <p:nvPr/>
        </p:nvSpPr>
        <p:spPr>
          <a:xfrm>
            <a:off x="5637125" y="2974312"/>
            <a:ext cx="914400" cy="914400"/>
          </a:xfrm>
          <a:prstGeom prst="rect">
            <a:avLst/>
          </a:prstGeom>
          <a:noFill/>
        </p:spPr>
        <p:txBody>
          <a:bodyPr wrap="square" rtlCol="0">
            <a:spAutoFit/>
          </a:bodyPr>
          <a:lstStyle/>
          <a:p>
            <a:endParaRPr lang="en-IN" dirty="0"/>
          </a:p>
        </p:txBody>
      </p:sp>
      <p:sp>
        <p:nvSpPr>
          <p:cNvPr id="9" name="TextBox 8"/>
          <p:cNvSpPr txBox="1"/>
          <p:nvPr/>
        </p:nvSpPr>
        <p:spPr>
          <a:xfrm>
            <a:off x="513021" y="251209"/>
            <a:ext cx="4149414" cy="2237471"/>
          </a:xfrm>
          <a:prstGeom prst="rect">
            <a:avLst/>
          </a:prstGeom>
          <a:noFill/>
        </p:spPr>
        <p:txBody>
          <a:bodyPr wrap="square" rtlCol="0">
            <a:spAutoFit/>
          </a:bodyPr>
          <a:lstStyle/>
          <a:p>
            <a:endParaRPr lang="en-IN" dirty="0"/>
          </a:p>
        </p:txBody>
      </p:sp>
      <p:sp useBgFill="1">
        <p:nvSpPr>
          <p:cNvPr id="3" name="TextBox 2"/>
          <p:cNvSpPr txBox="1"/>
          <p:nvPr/>
        </p:nvSpPr>
        <p:spPr>
          <a:xfrm>
            <a:off x="691192" y="251623"/>
            <a:ext cx="5425186" cy="707886"/>
          </a:xfrm>
          <a:prstGeom prst="rect">
            <a:avLst/>
          </a:prstGeom>
        </p:spPr>
        <p:txBody>
          <a:bodyPr wrap="square" rtlCol="0">
            <a:spAutoFit/>
          </a:bodyPr>
          <a:lstStyle/>
          <a:p>
            <a:r>
              <a:rPr lang="en-IN" sz="4000" b="1" dirty="0">
                <a:solidFill>
                  <a:srgbClr val="92D050"/>
                </a:solidFill>
                <a:latin typeface="Times New Roman" panose="02020603050405020304" pitchFamily="18" charset="0"/>
                <a:cs typeface="Times New Roman" panose="02020603050405020304" pitchFamily="18" charset="0"/>
              </a:rPr>
              <a:t>USE</a:t>
            </a:r>
            <a:r>
              <a:rPr lang="en-IN" sz="4000" dirty="0">
                <a:latin typeface="Times New Roman" panose="02020603050405020304" pitchFamily="18" charset="0"/>
                <a:cs typeface="Times New Roman" panose="02020603050405020304" pitchFamily="18" charset="0"/>
              </a:rPr>
              <a:t> </a:t>
            </a:r>
            <a:r>
              <a:rPr lang="en-IN" sz="4000" b="1" dirty="0">
                <a:solidFill>
                  <a:srgbClr val="92D050"/>
                </a:solidFill>
                <a:latin typeface="Times New Roman" panose="02020603050405020304" pitchFamily="18" charset="0"/>
                <a:cs typeface="Times New Roman" panose="02020603050405020304" pitchFamily="18" charset="0"/>
              </a:rPr>
              <a:t>CASE</a:t>
            </a:r>
            <a:r>
              <a:rPr lang="en-IN" sz="4000" dirty="0">
                <a:latin typeface="Times New Roman" panose="02020603050405020304" pitchFamily="18" charset="0"/>
                <a:cs typeface="Times New Roman" panose="02020603050405020304" pitchFamily="18" charset="0"/>
              </a:rPr>
              <a:t> </a:t>
            </a:r>
            <a:r>
              <a:rPr lang="en-IN" sz="4000" b="1" dirty="0">
                <a:solidFill>
                  <a:srgbClr val="92D050"/>
                </a:solidFill>
                <a:latin typeface="Times New Roman" panose="02020603050405020304" pitchFamily="18" charset="0"/>
                <a:cs typeface="Times New Roman" panose="02020603050405020304" pitchFamily="18" charset="0"/>
              </a:rPr>
              <a:t>DIAGRAM</a:t>
            </a:r>
          </a:p>
        </p:txBody>
      </p:sp>
      <p:pic>
        <p:nvPicPr>
          <p:cNvPr id="2" name="Picture 1" descr="A diagram of a person's profile&#10;&#10;Description automatically generate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94727" y="959509"/>
            <a:ext cx="4434840" cy="565404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94286" y="126980"/>
            <a:ext cx="5119370" cy="738505"/>
          </a:xfrm>
        </p:spPr>
        <p:txBody>
          <a:bodyPr>
            <a:normAutofit/>
          </a:bodyPr>
          <a:lstStyle/>
          <a:p>
            <a:r>
              <a:rPr lang="en-IN" b="1" dirty="0">
                <a:latin typeface="Times New Roman" panose="02020603050405020304" pitchFamily="18" charset="0"/>
                <a:cs typeface="Times New Roman" panose="02020603050405020304" pitchFamily="18" charset="0"/>
              </a:rPr>
              <a:t>CLASS DIAGRAM</a:t>
            </a:r>
          </a:p>
        </p:txBody>
      </p:sp>
      <p:pic>
        <p:nvPicPr>
          <p:cNvPr id="6" name="Picture 5" descr="A screenshot of a computer&#10;&#10;Description automatically generate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61430" y="220980"/>
            <a:ext cx="6421203" cy="663702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7015" y="259715"/>
            <a:ext cx="7037070" cy="1123950"/>
          </a:xfrm>
        </p:spPr>
        <p:txBody>
          <a:bodyPr>
            <a:normAutofit fontScale="90000"/>
          </a:bodyPr>
          <a:lstStyle/>
          <a:p>
            <a:r>
              <a:rPr lang="en-IN" b="1" dirty="0">
                <a:latin typeface="Times New Roman" panose="02020603050405020304" pitchFamily="18" charset="0"/>
                <a:cs typeface="Times New Roman" panose="02020603050405020304" pitchFamily="18" charset="0"/>
                <a:sym typeface="+mn-ea"/>
              </a:rPr>
              <a:t>SEQUENCE DIAGRAM</a:t>
            </a:r>
            <a:br>
              <a:rPr lang="en-IN" b="1" dirty="0">
                <a:latin typeface="Times New Roman" panose="02020603050405020304" pitchFamily="18" charset="0"/>
                <a:cs typeface="Times New Roman" panose="02020603050405020304" pitchFamily="18" charset="0"/>
              </a:rPr>
            </a:br>
            <a:endParaRPr lang="en-US"/>
          </a:p>
        </p:txBody>
      </p:sp>
      <p:pic>
        <p:nvPicPr>
          <p:cNvPr id="6" name="Picture 5" descr="A screenshot of a computer screen&#10;&#10;Description automatically generate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0390" y="1127125"/>
            <a:ext cx="5425440" cy="547116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5719444" cy="822960"/>
          </a:xfrm>
        </p:spPr>
        <p:txBody>
          <a:bodyPr>
            <a:normAutofit/>
          </a:bodyPr>
          <a:lstStyle/>
          <a:p>
            <a:r>
              <a:rPr lang="en-IN" b="1" dirty="0">
                <a:latin typeface="Times New Roman" panose="02020603050405020304" pitchFamily="18" charset="0"/>
                <a:cs typeface="Times New Roman" panose="02020603050405020304" pitchFamily="18" charset="0"/>
              </a:rPr>
              <a:t>ACTIVITY DIAGRAM</a:t>
            </a:r>
          </a:p>
        </p:txBody>
      </p:sp>
      <p:sp>
        <p:nvSpPr>
          <p:cNvPr id="3" name="Oval 2"/>
          <p:cNvSpPr/>
          <p:nvPr/>
        </p:nvSpPr>
        <p:spPr>
          <a:xfrm>
            <a:off x="3070627" y="1134413"/>
            <a:ext cx="161109" cy="17592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cxnSp>
        <p:nvCxnSpPr>
          <p:cNvPr id="5" name="Straight Arrow Connector 4"/>
          <p:cNvCxnSpPr/>
          <p:nvPr/>
        </p:nvCxnSpPr>
        <p:spPr>
          <a:xfrm>
            <a:off x="3151182" y="1351747"/>
            <a:ext cx="0" cy="2235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322172" y="5688461"/>
            <a:ext cx="0" cy="3018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298245" y="1242949"/>
            <a:ext cx="1717040" cy="369332"/>
          </a:xfrm>
          <a:prstGeom prst="rect">
            <a:avLst/>
          </a:prstGeom>
          <a:noFill/>
        </p:spPr>
        <p:txBody>
          <a:bodyPr wrap="square" rtlCol="0">
            <a:spAutoFit/>
          </a:bodyPr>
          <a:lstStyle/>
          <a:p>
            <a:r>
              <a:rPr lang="en-US" b="1" dirty="0"/>
              <a:t>REMOTE USER</a:t>
            </a:r>
            <a:endParaRPr lang="en-IN" b="1" dirty="0"/>
          </a:p>
        </p:txBody>
      </p:sp>
      <p:sp>
        <p:nvSpPr>
          <p:cNvPr id="4" name="Flowchart: Connector 3"/>
          <p:cNvSpPr/>
          <p:nvPr/>
        </p:nvSpPr>
        <p:spPr>
          <a:xfrm>
            <a:off x="3231737" y="6130986"/>
            <a:ext cx="180870" cy="17082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6" name="Flowchart: Connector 5"/>
          <p:cNvSpPr/>
          <p:nvPr/>
        </p:nvSpPr>
        <p:spPr>
          <a:xfrm>
            <a:off x="3156374" y="6060647"/>
            <a:ext cx="331596" cy="311499"/>
          </a:xfrm>
          <a:prstGeom prst="flowChartConnec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13" name="Picture 12" descr="A diagram of a system&#10;&#10;Description automatically generated"/>
          <p:cNvPicPr>
            <a:picLocks noChangeAspect="1"/>
          </p:cNvPicPr>
          <p:nvPr/>
        </p:nvPicPr>
        <p:blipFill rotWithShape="1">
          <a:blip r:embed="rId2">
            <a:extLst>
              <a:ext uri="{28A0092B-C50C-407E-A947-70E740481C1C}">
                <a14:useLocalDpi xmlns:a14="http://schemas.microsoft.com/office/drawing/2010/main" val="0"/>
              </a:ext>
            </a:extLst>
          </a:blip>
          <a:srcRect t="1914" b="9931"/>
          <a:stretch>
            <a:fillRect/>
          </a:stretch>
        </p:blipFill>
        <p:spPr>
          <a:xfrm>
            <a:off x="124312" y="1594562"/>
            <a:ext cx="5313501" cy="4093899"/>
          </a:xfrm>
          <a:prstGeom prst="rect">
            <a:avLst/>
          </a:prstGeom>
        </p:spPr>
      </p:pic>
      <p:pic>
        <p:nvPicPr>
          <p:cNvPr id="8" name="Picture 7" descr="A diagram of a software company&#10;&#10;Description automatically generated"/>
          <p:cNvPicPr>
            <a:picLocks noChangeAspect="1"/>
          </p:cNvPicPr>
          <p:nvPr/>
        </p:nvPicPr>
        <p:blipFill rotWithShape="1">
          <a:blip r:embed="rId3">
            <a:extLst>
              <a:ext uri="{28A0092B-C50C-407E-A947-70E740481C1C}">
                <a14:useLocalDpi xmlns:a14="http://schemas.microsoft.com/office/drawing/2010/main" val="0"/>
              </a:ext>
            </a:extLst>
          </a:blip>
          <a:srcRect t="3022" b="1520"/>
          <a:stretch>
            <a:fillRect/>
          </a:stretch>
        </p:blipFill>
        <p:spPr>
          <a:xfrm>
            <a:off x="6096000" y="705653"/>
            <a:ext cx="5044066" cy="5446693"/>
          </a:xfrm>
          <a:prstGeom prst="rect">
            <a:avLst/>
          </a:prstGeom>
        </p:spPr>
      </p:pic>
      <p:sp>
        <p:nvSpPr>
          <p:cNvPr id="9" name="Oval 8"/>
          <p:cNvSpPr/>
          <p:nvPr/>
        </p:nvSpPr>
        <p:spPr>
          <a:xfrm>
            <a:off x="8594862" y="335179"/>
            <a:ext cx="161109" cy="175925"/>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cxnSp>
        <p:nvCxnSpPr>
          <p:cNvPr id="10" name="Straight Arrow Connector 9"/>
          <p:cNvCxnSpPr/>
          <p:nvPr/>
        </p:nvCxnSpPr>
        <p:spPr>
          <a:xfrm flipH="1">
            <a:off x="8675417" y="534757"/>
            <a:ext cx="1" cy="1796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Flowchart: Connector 11"/>
          <p:cNvSpPr/>
          <p:nvPr/>
        </p:nvSpPr>
        <p:spPr>
          <a:xfrm>
            <a:off x="7244734" y="6434762"/>
            <a:ext cx="180870" cy="170823"/>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cxnSp>
        <p:nvCxnSpPr>
          <p:cNvPr id="14" name="Straight Arrow Connector 13"/>
          <p:cNvCxnSpPr/>
          <p:nvPr/>
        </p:nvCxnSpPr>
        <p:spPr>
          <a:xfrm>
            <a:off x="7335169" y="6115945"/>
            <a:ext cx="0" cy="22352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Flowchart: Connector 14"/>
          <p:cNvSpPr/>
          <p:nvPr/>
        </p:nvSpPr>
        <p:spPr>
          <a:xfrm>
            <a:off x="7169371" y="6364423"/>
            <a:ext cx="331596" cy="311499"/>
          </a:xfrm>
          <a:prstGeom prst="flowChartConnector">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p:cNvSpPr txBox="1"/>
          <p:nvPr/>
        </p:nvSpPr>
        <p:spPr>
          <a:xfrm>
            <a:off x="5326626" y="1139782"/>
            <a:ext cx="2529921" cy="369332"/>
          </a:xfrm>
          <a:prstGeom prst="rect">
            <a:avLst/>
          </a:prstGeom>
          <a:noFill/>
        </p:spPr>
        <p:txBody>
          <a:bodyPr wrap="square">
            <a:spAutoFit/>
          </a:bodyPr>
          <a:lstStyle/>
          <a:p>
            <a:r>
              <a:rPr lang="en-US" sz="1800" b="1" dirty="0">
                <a:latin typeface="Times New Roman" panose="02020603050405020304" pitchFamily="18" charset="0"/>
                <a:cs typeface="Times New Roman" panose="02020603050405020304" pitchFamily="18" charset="0"/>
              </a:rPr>
              <a:t>SERVICE PROVIDER</a:t>
            </a:r>
            <a:endParaRPr lang="en-IN" sz="18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628173" y="324465"/>
            <a:ext cx="8596668" cy="1320800"/>
          </a:xfrm>
        </p:spPr>
        <p:txBody>
          <a:bodyPr/>
          <a:lstStyle/>
          <a:p>
            <a:r>
              <a:rPr lang="en-IN" b="1" dirty="0">
                <a:latin typeface="Times New Roman" panose="02020603050405020304" pitchFamily="18" charset="0"/>
                <a:cs typeface="Times New Roman" panose="02020603050405020304" pitchFamily="18" charset="0"/>
              </a:rPr>
              <a:t>RESULTS</a:t>
            </a:r>
            <a:endParaRPr lang="en-IN" dirty="0"/>
          </a:p>
        </p:txBody>
      </p:sp>
      <p:pic>
        <p:nvPicPr>
          <p:cNvPr id="5" name="Content Placeholder 4" descr="A computer screen shot of a person using a computer&#10;&#10;Description automatically generated"/>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38861" y="1292942"/>
            <a:ext cx="9514277" cy="4925961"/>
          </a:xfr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descr="A screenshot of a computer&#10;&#10;Description automatically generated"/>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0426" y="914400"/>
            <a:ext cx="9153832" cy="469981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1451" y="269329"/>
            <a:ext cx="2838742" cy="883276"/>
          </a:xfrm>
        </p:spPr>
        <p:txBody>
          <a:bodyPr>
            <a:normAutofit/>
          </a:bodyPr>
          <a:lstStyle/>
          <a:p>
            <a:r>
              <a:rPr lang="en-US" b="1">
                <a:latin typeface="Times New Roman" panose="02020603050405020304" pitchFamily="18" charset="0"/>
                <a:cs typeface="Times New Roman" panose="02020603050405020304" pitchFamily="18" charset="0"/>
              </a:rPr>
              <a:t>CONTENTS</a:t>
            </a:r>
          </a:p>
        </p:txBody>
      </p:sp>
      <p:sp>
        <p:nvSpPr>
          <p:cNvPr id="7" name="Text Box 6"/>
          <p:cNvSpPr txBox="1"/>
          <p:nvPr/>
        </p:nvSpPr>
        <p:spPr>
          <a:xfrm>
            <a:off x="1532678" y="990866"/>
            <a:ext cx="5181067" cy="6247864"/>
          </a:xfrm>
          <a:prstGeom prst="rect">
            <a:avLst/>
          </a:prstGeom>
          <a:noFill/>
        </p:spPr>
        <p:txBody>
          <a:bodyPr wrap="square" rtlCol="0">
            <a:spAutoFit/>
          </a:bodyPr>
          <a:lstStyle/>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ABSTRACT</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EXISTING SYSTEM</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EXISTING SYSTEM  </a:t>
            </a:r>
            <a:r>
              <a:rPr lang="en-US" sz="2000" dirty="0">
                <a:latin typeface="Times New Roman" panose="02020603050405020304" pitchFamily="18" charset="0"/>
                <a:cs typeface="Times New Roman" panose="02020603050405020304" pitchFamily="18" charset="0"/>
                <a:sym typeface="+mn-ea"/>
              </a:rPr>
              <a:t>DISADVANTAGES</a:t>
            </a: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PROPOSED SYSTEM</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PROPOSED SYSTEM  </a:t>
            </a:r>
            <a:r>
              <a:rPr lang="en-US" sz="2000" dirty="0">
                <a:latin typeface="Times New Roman" panose="02020603050405020304" pitchFamily="18" charset="0"/>
                <a:cs typeface="Times New Roman" panose="02020603050405020304" pitchFamily="18" charset="0"/>
                <a:sym typeface="+mn-ea"/>
              </a:rPr>
              <a:t>ADVANTAGES </a:t>
            </a: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REQUIREMENTS SPECIFICATION</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NOVELTY</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ARCHITECTURE</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MODULES</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UML DIAGRAMS</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SAMPLE CODE</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RESULTS</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sym typeface="+mn-ea"/>
              </a:rPr>
              <a:t> CONCLUSION</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sym typeface="+mn-ea"/>
              </a:rPr>
              <a:t> REFERENCES</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sym typeface="+mn-ea"/>
              </a:rPr>
              <a:t> FUTURE SCOPE</a:t>
            </a: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sym typeface="+mn-ea"/>
              </a:rPr>
              <a:t> GITHUB LINK</a:t>
            </a:r>
          </a:p>
          <a:p>
            <a:pPr marL="285750" indent="-285750"/>
            <a:endParaRPr lang="en-US" sz="2000" dirty="0">
              <a:solidFill>
                <a:schemeClr val="tx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descr="A screenshot of a computer&#10;&#10;Description automatically generated"/>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70039" y="1000382"/>
            <a:ext cx="9094837" cy="4407608"/>
          </a:xfr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Content Placeholder 4" descr="A screenshot of a computer&#10;&#10;Description automatically generated"/>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0906" y="958594"/>
            <a:ext cx="9233635" cy="4547471"/>
          </a:xfr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055" y="361120"/>
            <a:ext cx="3375361" cy="883276"/>
          </a:xfrm>
        </p:spPr>
        <p:txBody>
          <a:bodyPr>
            <a:normAutofit/>
          </a:bodyPr>
          <a:lstStyle/>
          <a:p>
            <a:r>
              <a:rPr lang="en-US" b="1" dirty="0">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a:xfrm>
            <a:off x="708055" y="1684279"/>
            <a:ext cx="8563536" cy="2571347"/>
          </a:xfrm>
        </p:spPr>
        <p:txBody>
          <a:bodyPr vert="horz" lIns="91440" tIns="45720" rIns="91440" bIns="45720" rtlCol="0" anchor="t">
            <a:noAutofit/>
          </a:bodyPr>
          <a:lstStyle/>
          <a:p>
            <a:pPr marL="0" indent="0" algn="just">
              <a:lnSpc>
                <a:spcPct val="150000"/>
              </a:lnSpc>
              <a:buNone/>
            </a:pPr>
            <a:r>
              <a:rPr lang="en-US" b="0" i="0" dirty="0">
                <a:solidFill>
                  <a:schemeClr val="tx1"/>
                </a:solidFill>
                <a:effectLst/>
                <a:latin typeface="Times New Roman" panose="02020603050405020304" pitchFamily="18" charset="0"/>
                <a:cs typeface="Times New Roman" panose="02020603050405020304" pitchFamily="18" charset="0"/>
              </a:rPr>
              <a:t>In conclusion, employing machine learning (ML) and natural language processing (NLP) techniques for fake profile identification in social networks holds immense promise. By integrating ML algorithms like SVM and Naïve Bayes with NLP methods, we enhance our ability to detect fraudulent profiles with greater accuracy and efficiency. This approach not only improves the overall security and trustworthiness of online platforms but also provides users with a safer and more authentic social networking experience. As we continue to refine and develop these technologies, we move closer to creating a digital environment where users can interact confidently and securely.</a:t>
            </a:r>
            <a:endParaRPr lang="en-US"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3" y="248093"/>
            <a:ext cx="8596668" cy="784302"/>
          </a:xfrm>
        </p:spPr>
        <p:txBody>
          <a:bodyPr/>
          <a:lstStyle/>
          <a:p>
            <a:r>
              <a:rPr lang="en-US" b="1" dirty="0">
                <a:latin typeface="Times New Roman" panose="02020603050405020304" pitchFamily="18" charset="0"/>
                <a:cs typeface="Times New Roman" panose="02020603050405020304" pitchFamily="18" charset="0"/>
              </a:rPr>
              <a:t>REFERENCES</a:t>
            </a:r>
            <a:endParaRPr lang="en-IN" dirty="0"/>
          </a:p>
        </p:txBody>
      </p:sp>
      <p:sp>
        <p:nvSpPr>
          <p:cNvPr id="3" name="Content Placeholder 2"/>
          <p:cNvSpPr>
            <a:spLocks noGrp="1"/>
          </p:cNvSpPr>
          <p:nvPr>
            <p:ph idx="1"/>
          </p:nvPr>
        </p:nvSpPr>
        <p:spPr>
          <a:xfrm>
            <a:off x="475314" y="1235451"/>
            <a:ext cx="9242843" cy="4984595"/>
          </a:xfrm>
        </p:spPr>
        <p:txBody>
          <a:bodyPr>
            <a:noAutofit/>
          </a:bodyPr>
          <a:lstStyle/>
          <a:p>
            <a:pPr marL="0" indent="0" algn="just">
              <a:spcAft>
                <a:spcPts val="1000"/>
              </a:spcAft>
              <a:buNone/>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[1] Michael Fire et al. (2012). "Strangers intrusion</a:t>
            </a:r>
            <a:r>
              <a:rPr lang="en-IN" dirty="0">
                <a:latin typeface="Times New Roman" panose="02020603050405020304" pitchFamily="18" charset="0"/>
                <a:ea typeface="Times New Roman" panose="02020603050405020304" pitchFamily="18" charset="0"/>
                <a:cs typeface="Times New Roman" panose="02020603050405020304" pitchFamily="18" charset="0"/>
              </a:rPr>
              <a:t> </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detection-detecting spammers and fake profiles in social networks based on topology anomalies." Human Journal 1(1): 26-39.Günther, F. and S. Fritsch (2010).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neuralnet</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Training of neural networks." The R Journal 2(1): 30-38</a:t>
            </a:r>
            <a:endParaRPr lang="en-IN"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spcAft>
                <a:spcPts val="1000"/>
              </a:spcAft>
              <a:buNone/>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[2] Dr. S. Kannan,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Vairaprakash</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Gurusamy</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“Preprocessing Techniques for Text Mining”, 05 March 2015.</a:t>
            </a:r>
            <a:endParaRPr lang="en-IN"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spcAft>
                <a:spcPts val="1000"/>
              </a:spcAft>
              <a:buNone/>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[3]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Shalinda</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Adikari</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and Kaushik Dutta, Identifying Fake Profiles in LinkedIn, PACIS 2014 Proceedings,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AISeL</a:t>
            </a:r>
            <a:endParaRPr lang="en-IN" dirty="0">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spcAft>
                <a:spcPts val="1000"/>
              </a:spcAft>
              <a:buNone/>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[4] Z. Halim, M. Gul, N.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ul</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Hassan, R. Baig, S. Rehman, and F.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Naz,“Malicious</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users’ circle detection in social network based on spatiotemporal co-occurrence,” in Computer Networks and Information Technology</a:t>
            </a:r>
            <a:r>
              <a:rPr lang="en-IN" dirty="0">
                <a:latin typeface="Times New Roman" panose="02020603050405020304" pitchFamily="18" charset="0"/>
                <a:ea typeface="Times New Roman" panose="02020603050405020304" pitchFamily="18" charset="0"/>
                <a:cs typeface="Times New Roman" panose="02020603050405020304" pitchFamily="18" charset="0"/>
              </a:rPr>
              <a:t> </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(ICCNIT),2011 International Conference on, July, pp. 35–390.</a:t>
            </a:r>
            <a:endParaRPr lang="en-IN"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lgn="just">
              <a:spcAft>
                <a:spcPts val="1000"/>
              </a:spcAft>
              <a:buNone/>
            </a:pP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[5] Liu Y,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Gummadi</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K, Krishnamurthy B, </a:t>
            </a:r>
            <a:r>
              <a:rPr lang="en-US" dirty="0" err="1">
                <a:effectLst/>
                <a:latin typeface="Times New Roman" panose="02020603050405020304" pitchFamily="18" charset="0"/>
                <a:ea typeface="Times New Roman" panose="02020603050405020304" pitchFamily="18" charset="0"/>
                <a:cs typeface="Times New Roman" panose="02020603050405020304" pitchFamily="18" charset="0"/>
              </a:rPr>
              <a:t>Mislove</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 A,” Analyzing Facebook privacy settings: User</a:t>
            </a:r>
            <a:r>
              <a:rPr lang="en-IN" dirty="0">
                <a:latin typeface="Times New Roman" panose="02020603050405020304" pitchFamily="18" charset="0"/>
                <a:ea typeface="Times New Roman" panose="02020603050405020304" pitchFamily="18" charset="0"/>
                <a:cs typeface="Times New Roman" panose="02020603050405020304" pitchFamily="18" charset="0"/>
              </a:rPr>
              <a:t> </a:t>
            </a:r>
            <a:r>
              <a:rPr lang="en-US" dirty="0">
                <a:effectLst/>
                <a:latin typeface="Times New Roman" panose="02020603050405020304" pitchFamily="18" charset="0"/>
                <a:ea typeface="Times New Roman" panose="02020603050405020304" pitchFamily="18" charset="0"/>
                <a:cs typeface="Times New Roman" panose="02020603050405020304" pitchFamily="18" charset="0"/>
              </a:rPr>
              <a:t>expectations vs. reality”, in: Proceedings of the 2011 ACM SIGCOMM conference on Internet measurement conference,ACM,pp.61–70.</a:t>
            </a:r>
            <a:endParaRPr lang="en-IN"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0" indent="0">
              <a:buNone/>
            </a:pPr>
            <a:endParaRPr lang="en-IN"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78958"/>
          </a:xfrm>
        </p:spPr>
        <p:txBody>
          <a:bodyPr/>
          <a:lstStyle/>
          <a:p>
            <a:r>
              <a:rPr lang="en-US" b="1" dirty="0">
                <a:latin typeface="Times New Roman" panose="02020603050405020304" pitchFamily="18" charset="0"/>
                <a:cs typeface="Times New Roman" panose="02020603050405020304" pitchFamily="18" charset="0"/>
              </a:rPr>
              <a:t>FUTURE SCOPE</a:t>
            </a:r>
            <a:endParaRPr lang="en-IN" dirty="0"/>
          </a:p>
        </p:txBody>
      </p:sp>
      <p:sp>
        <p:nvSpPr>
          <p:cNvPr id="3" name="Content Placeholder 2"/>
          <p:cNvSpPr>
            <a:spLocks noGrp="1"/>
          </p:cNvSpPr>
          <p:nvPr>
            <p:ph idx="1"/>
          </p:nvPr>
        </p:nvSpPr>
        <p:spPr>
          <a:xfrm>
            <a:off x="485948" y="1488613"/>
            <a:ext cx="8596668" cy="3880773"/>
          </a:xfrm>
        </p:spPr>
        <p:txBody>
          <a:bodyPr/>
          <a:lstStyle/>
          <a:p>
            <a:pPr algn="just">
              <a:lnSpc>
                <a:spcPct val="150000"/>
              </a:lnSpc>
              <a:buFont typeface="Wingdings" panose="05000000000000000000" pitchFamily="2" charset="2"/>
              <a:buChar char="Ø"/>
            </a:pPr>
            <a:r>
              <a:rPr lang="en-US" b="1" i="0" dirty="0">
                <a:solidFill>
                  <a:schemeClr val="tx1"/>
                </a:solidFill>
                <a:effectLst/>
                <a:latin typeface="Times New Roman" panose="02020603050405020304" pitchFamily="18" charset="0"/>
                <a:cs typeface="Times New Roman" panose="02020603050405020304" pitchFamily="18" charset="0"/>
              </a:rPr>
              <a:t>Collaboration with Cybersecurity Frameworks</a:t>
            </a:r>
            <a:r>
              <a:rPr lang="en-US" b="0" i="0" dirty="0">
                <a:solidFill>
                  <a:schemeClr val="tx1"/>
                </a:solidFill>
                <a:effectLst/>
                <a:latin typeface="Times New Roman" panose="02020603050405020304" pitchFamily="18" charset="0"/>
                <a:cs typeface="Times New Roman" panose="02020603050405020304" pitchFamily="18" charset="0"/>
              </a:rPr>
              <a:t>: </a:t>
            </a:r>
            <a:r>
              <a:rPr lang="en-US" b="0" i="0" dirty="0">
                <a:solidFill>
                  <a:schemeClr val="tx2"/>
                </a:solidFill>
                <a:effectLst/>
                <a:latin typeface="Times New Roman" panose="02020603050405020304" pitchFamily="18" charset="0"/>
                <a:cs typeface="Times New Roman" panose="02020603050405020304" pitchFamily="18" charset="0"/>
              </a:rPr>
              <a:t>Collaboration with cybersecurity frameworks will lead to the development of comprehensive solutions that combine fake profile detection with broader security measures, safeguarding users from various online threats.</a:t>
            </a:r>
          </a:p>
          <a:p>
            <a:pPr algn="just">
              <a:lnSpc>
                <a:spcPct val="150000"/>
              </a:lnSpc>
              <a:buFont typeface="Wingdings" panose="05000000000000000000" pitchFamily="2" charset="2"/>
              <a:buChar char="Ø"/>
            </a:pPr>
            <a:r>
              <a:rPr lang="en-US" b="1" i="0" dirty="0">
                <a:solidFill>
                  <a:schemeClr val="tx1"/>
                </a:solidFill>
                <a:effectLst/>
                <a:latin typeface="Times New Roman" panose="02020603050405020304" pitchFamily="18" charset="0"/>
                <a:cs typeface="Times New Roman" panose="02020603050405020304" pitchFamily="18" charset="0"/>
              </a:rPr>
              <a:t>Adaptation to Emerging Platforms</a:t>
            </a:r>
            <a:r>
              <a:rPr lang="en-US" b="0" i="0" dirty="0">
                <a:solidFill>
                  <a:schemeClr val="tx2"/>
                </a:solidFill>
                <a:effectLst/>
                <a:latin typeface="Times New Roman" panose="02020603050405020304" pitchFamily="18" charset="0"/>
                <a:cs typeface="Times New Roman" panose="02020603050405020304" pitchFamily="18" charset="0"/>
              </a:rPr>
              <a:t>: As new social media platforms and communication mediums emerge, future efforts will focus on adapting fake profile detection techniques to these platforms, ensuring proactive detection and prevention of fraudulent activities across diverse online environments.</a:t>
            </a:r>
          </a:p>
          <a:p>
            <a:pPr>
              <a:buFont typeface="Wingdings" panose="05000000000000000000" pitchFamily="2" charset="2"/>
              <a:buChar char="Ø"/>
            </a:pPr>
            <a:endParaRPr lang="en-IN"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GITHUB LINK</a:t>
            </a:r>
            <a:endParaRPr lang="en-IN" dirty="0"/>
          </a:p>
        </p:txBody>
      </p:sp>
      <p:sp>
        <p:nvSpPr>
          <p:cNvPr id="3" name="Content Placeholder 2"/>
          <p:cNvSpPr>
            <a:spLocks noGrp="1"/>
          </p:cNvSpPr>
          <p:nvPr>
            <p:ph idx="1"/>
          </p:nvPr>
        </p:nvSpPr>
        <p:spPr>
          <a:xfrm>
            <a:off x="965082" y="2072738"/>
            <a:ext cx="8596668" cy="1683824"/>
          </a:xfrm>
        </p:spPr>
        <p:txBody>
          <a:bodyPr>
            <a:normAutofit/>
          </a:bodyPr>
          <a:lstStyle/>
          <a:p>
            <a:pPr marL="0" indent="0">
              <a:buNone/>
            </a:pPr>
            <a:r>
              <a:rPr lang="en-IN" sz="3600" dirty="0">
                <a:solidFill>
                  <a:schemeClr val="tx1"/>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https://github.com/nikithareddyk28/indiansignlanguage</a:t>
            </a:r>
            <a:endParaRPr lang="en-IN" sz="36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rot="20069533">
            <a:off x="2579004" y="2419202"/>
            <a:ext cx="7382763" cy="1569660"/>
          </a:xfrm>
          <a:prstGeom prst="rect">
            <a:avLst/>
          </a:prstGeom>
          <a:noFill/>
        </p:spPr>
        <p:txBody>
          <a:bodyPr wrap="square" rtlCol="0">
            <a:spAutoFit/>
          </a:bodyPr>
          <a:lstStyle/>
          <a:p>
            <a:r>
              <a:rPr lang="en-IN" sz="9600" dirty="0">
                <a:latin typeface="Algerian" panose="04020705040A02060702" pitchFamily="82" charset="0"/>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6432" y="278128"/>
            <a:ext cx="3640518" cy="551996"/>
          </a:xfrm>
        </p:spPr>
        <p:txBody>
          <a:bodyPr>
            <a:noAutofit/>
          </a:bodyPr>
          <a:lstStyle/>
          <a:p>
            <a:r>
              <a:rPr lang="en-US" b="1" dirty="0">
                <a:latin typeface="Times New Roman" panose="02020603050405020304" pitchFamily="18" charset="0"/>
                <a:cs typeface="Times New Roman" panose="02020603050405020304" pitchFamily="18" charset="0"/>
              </a:rPr>
              <a:t> ABSTRACT</a:t>
            </a:r>
          </a:p>
        </p:txBody>
      </p:sp>
      <p:sp>
        <p:nvSpPr>
          <p:cNvPr id="3" name="Content Placeholder 2"/>
          <p:cNvSpPr>
            <a:spLocks noGrp="1"/>
          </p:cNvSpPr>
          <p:nvPr>
            <p:ph sz="half" idx="1"/>
          </p:nvPr>
        </p:nvSpPr>
        <p:spPr>
          <a:xfrm>
            <a:off x="499617" y="1049257"/>
            <a:ext cx="8172433" cy="4125605"/>
          </a:xfrm>
        </p:spPr>
        <p:txBody>
          <a:bodyPr vert="horz" lIns="91440" tIns="45720" rIns="91440" bIns="45720" rtlCol="0" anchor="t">
            <a:noAutofit/>
          </a:bodyPr>
          <a:lstStyle/>
          <a:p>
            <a:pPr marL="0" indent="0" algn="just">
              <a:lnSpc>
                <a:spcPct val="150000"/>
              </a:lnSpc>
              <a:buNone/>
            </a:pPr>
            <a:r>
              <a:rPr lang="en-US" dirty="0">
                <a:effectLst/>
                <a:latin typeface="Times New Roman" panose="02020603050405020304" pitchFamily="18" charset="0"/>
                <a:ea typeface="Calibri" panose="020F0502020204030204" pitchFamily="34" charset="0"/>
              </a:rPr>
              <a:t>At present social network sites are part of the life for most of the people. Every day several people are creating their profiles on the social network platforms and they are interacting with others independent of the user’s location and time. The social network sites not only providing advantages to the users and also provide security issues to the users as well their information. To analyze, who are encouraging threats in social network we need to classify the social networks profiles of the users. From the classification, we can get the genuine profiles and fake profiles on the social networks. Traditionally, we have different classification methods for detecting the fake profiles on the social networks. But, we need to improve the accuracy rate of the   fake profile detection in the social networks. In this paper we are proposing Machine learning and Natural language Processing (NLP) techniques to improve the accuracy rate of the fake profiles detection. We can use the Support Vector Machine (SVM) and Naïve Bayes algorithm.</a:t>
            </a:r>
            <a:endParaRPr lang="en-IN" dirty="0">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3537" y="407389"/>
            <a:ext cx="5472463" cy="792402"/>
          </a:xfrm>
        </p:spPr>
        <p:txBody>
          <a:bodyPr>
            <a:noAutofit/>
          </a:bodyPr>
          <a:lstStyle/>
          <a:p>
            <a:r>
              <a:rPr lang="en-US" b="1" dirty="0">
                <a:latin typeface="Times New Roman" panose="02020603050405020304" pitchFamily="18" charset="0"/>
                <a:cs typeface="Times New Roman" panose="02020603050405020304" pitchFamily="18" charset="0"/>
              </a:rPr>
              <a:t>EXISTING SYSTEM</a:t>
            </a:r>
          </a:p>
        </p:txBody>
      </p:sp>
      <p:sp>
        <p:nvSpPr>
          <p:cNvPr id="3" name="Content Placeholder 2"/>
          <p:cNvSpPr>
            <a:spLocks noGrp="1"/>
          </p:cNvSpPr>
          <p:nvPr>
            <p:ph idx="1"/>
          </p:nvPr>
        </p:nvSpPr>
        <p:spPr>
          <a:xfrm>
            <a:off x="501801" y="1535936"/>
            <a:ext cx="6715077" cy="5022830"/>
          </a:xfrm>
        </p:spPr>
        <p:txBody>
          <a:bodyPr vert="horz" lIns="91440" tIns="45720" rIns="91440" bIns="45720" rtlCol="0" anchor="t">
            <a:noAutofit/>
          </a:bodyPr>
          <a:lstStyle/>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Current approaches to fake profile identification in social networks primarily rely on rule-based methods.</a:t>
            </a:r>
          </a:p>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These methods often involve manual inspection of profile information, activity patterns, and user interactions to flag suspicious accounts.</a:t>
            </a:r>
          </a:p>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Lack of scalability and accuracy in identifying sophisticated fake profiles due to reliance on simplistic algorithms.</a:t>
            </a:r>
          </a:p>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Challenges in adapting existing systems to evolving tactics employed by malicious actors in creating fake profiles.</a:t>
            </a:r>
          </a:p>
          <a:p>
            <a:pPr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25033" y="2054327"/>
            <a:ext cx="3952742" cy="274934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4121" y="409741"/>
            <a:ext cx="10018713" cy="686556"/>
          </a:xfrm>
        </p:spPr>
        <p:txBody>
          <a:bodyPr>
            <a:normAutofit/>
          </a:bodyPr>
          <a:lstStyle/>
          <a:p>
            <a:r>
              <a:rPr lang="en-US" b="1" dirty="0">
                <a:latin typeface="Times New Roman" panose="02020603050405020304" pitchFamily="18" charset="0"/>
                <a:ea typeface="+mj-lt"/>
                <a:cs typeface="Times New Roman" panose="02020603050405020304" pitchFamily="18" charset="0"/>
              </a:rPr>
              <a:t>EXISTING SYSTEM  DISADVANTAGES</a:t>
            </a:r>
            <a:endParaRPr lang="en-US" b="1"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790384" y="1907823"/>
            <a:ext cx="7016430" cy="3598242"/>
          </a:xfrm>
        </p:spPr>
        <p:txBody>
          <a:bodyPr vert="horz" lIns="91440" tIns="45720" rIns="91440" bIns="45720" rtlCol="0" anchor="t">
            <a:normAutofit/>
          </a:bodyPr>
          <a:lstStyle/>
          <a:p>
            <a:pPr algn="l">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Accuracy</a:t>
            </a:r>
          </a:p>
          <a:p>
            <a:pPr algn="l">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Time Consumption</a:t>
            </a:r>
          </a:p>
          <a:p>
            <a:pPr algn="l">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Costliness</a:t>
            </a:r>
          </a:p>
          <a:p>
            <a:pPr algn="l">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Absence of Machine Learning</a:t>
            </a:r>
            <a:endParaRPr lang="en-US" sz="2200" b="0" i="0" dirty="0">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extLst>
              <a:ext uri="{BEBA8EAE-BF5A-486C-A8C5-ECC9F3942E4B}">
                <a14:imgProps xmlns:a14="http://schemas.microsoft.com/office/drawing/2010/main">
                  <a14:imgLayer r:embed="rId3">
                    <a14:imgEffect>
                      <a14:colorTemperature colorTemp="4700"/>
                    </a14:imgEffect>
                    <a14:imgEffect>
                      <a14:saturation sat="139000"/>
                    </a14:imgEffect>
                  </a14:imgLayer>
                </a14:imgProps>
              </a:ext>
            </a:extLst>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9211" y="151478"/>
            <a:ext cx="5656357" cy="757555"/>
          </a:xfrm>
        </p:spPr>
        <p:txBody>
          <a:bodyPr>
            <a:noAutofit/>
          </a:bodyPr>
          <a:lstStyle/>
          <a:p>
            <a:r>
              <a:rPr lang="en-US" b="1" dirty="0">
                <a:latin typeface="Times New Roman" panose="02020603050405020304" pitchFamily="18" charset="0"/>
                <a:cs typeface="Times New Roman" panose="02020603050405020304" pitchFamily="18" charset="0"/>
              </a:rPr>
              <a:t>THE SYSTEM</a:t>
            </a:r>
          </a:p>
        </p:txBody>
      </p:sp>
      <p:sp>
        <p:nvSpPr>
          <p:cNvPr id="3" name="Content Placeholder 2"/>
          <p:cNvSpPr>
            <a:spLocks noGrp="1"/>
          </p:cNvSpPr>
          <p:nvPr>
            <p:ph idx="1"/>
          </p:nvPr>
        </p:nvSpPr>
        <p:spPr>
          <a:xfrm>
            <a:off x="309211" y="1168770"/>
            <a:ext cx="6681525" cy="5287375"/>
          </a:xfrm>
        </p:spPr>
        <p:txBody>
          <a:bodyPr vert="horz" lIns="91440" tIns="45720" rIns="91440" bIns="45720" rtlCol="0" anchor="t">
            <a:noAutofit/>
          </a:bodyPr>
          <a:lstStyle/>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Integration of Machine Learning &amp; NLP: Develop a system that combines machine learning algorithms and natural language processing techniques for comprehensive analysis of profile data and user interactions.</a:t>
            </a:r>
          </a:p>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Utilization of SVM and Naïve Bayes: Implement Support Vector Machine (SVM) and Naïve Bayes algorithms to classify and identify fake profiles based on patterns in profile information, activity, and language usage.</a:t>
            </a:r>
          </a:p>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Automated Detection Process: Design an automated detection process to streamline the identification of fake profiles, reducing the need for manual inspection and intervention.</a:t>
            </a:r>
          </a:p>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Continuous Improvement: Incorporate mechanisms for continuous learning and improvement, allowing the system to adapt to new tactics employed by malicious actors and enhance detection accuracy over time.</a:t>
            </a:r>
          </a:p>
          <a:p>
            <a:pPr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90736" y="1784862"/>
            <a:ext cx="4634680" cy="35242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2564" y="674592"/>
            <a:ext cx="8965528" cy="1033529"/>
          </a:xfrm>
        </p:spPr>
        <p:txBody>
          <a:bodyPr>
            <a:noAutofit/>
          </a:bodyPr>
          <a:lstStyle/>
          <a:p>
            <a:r>
              <a:rPr lang="en-US" b="1" dirty="0">
                <a:latin typeface="Times New Roman" panose="02020603050405020304" pitchFamily="18" charset="0"/>
                <a:cs typeface="Times New Roman" panose="02020603050405020304" pitchFamily="18" charset="0"/>
              </a:rPr>
              <a:t>THE SYSTEM ADVANTAGES</a:t>
            </a:r>
          </a:p>
        </p:txBody>
      </p:sp>
      <p:sp>
        <p:nvSpPr>
          <p:cNvPr id="3" name="Content Placeholder 2"/>
          <p:cNvSpPr>
            <a:spLocks noGrp="1"/>
          </p:cNvSpPr>
          <p:nvPr>
            <p:ph idx="1"/>
          </p:nvPr>
        </p:nvSpPr>
        <p:spPr>
          <a:xfrm>
            <a:off x="492564" y="2017459"/>
            <a:ext cx="5829577" cy="2823082"/>
          </a:xfrm>
        </p:spPr>
        <p:txBody>
          <a:bodyPr vert="horz" lIns="91440" tIns="45720" rIns="91440" bIns="45720" rtlCol="0" anchor="t">
            <a:noAutofit/>
          </a:bodyPr>
          <a:lstStyle/>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Enhanced Accuracy</a:t>
            </a:r>
          </a:p>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Reduced Time Consumption</a:t>
            </a:r>
          </a:p>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Cost-Effective Solution</a:t>
            </a:r>
          </a:p>
          <a:p>
            <a:pPr algn="just">
              <a:buFont typeface="Wingdings" panose="05000000000000000000" pitchFamily="2" charset="2"/>
              <a:buChar char="Ø"/>
            </a:pPr>
            <a:r>
              <a:rPr lang="en-US" b="0" i="0" dirty="0">
                <a:effectLst/>
                <a:latin typeface="Times New Roman" panose="02020603050405020304" pitchFamily="18" charset="0"/>
                <a:cs typeface="Times New Roman" panose="02020603050405020304" pitchFamily="18" charset="0"/>
              </a:rPr>
              <a:t>Scalable Framework</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8239" y="233458"/>
            <a:ext cx="8715563" cy="637540"/>
          </a:xfrm>
        </p:spPr>
        <p:txBody>
          <a:bodyPr>
            <a:noAutofit/>
          </a:bodyPr>
          <a:lstStyle/>
          <a:p>
            <a:r>
              <a:rPr lang="en-US" b="1" dirty="0">
                <a:latin typeface="Times New Roman" panose="02020603050405020304" pitchFamily="18" charset="0"/>
                <a:cs typeface="Times New Roman" panose="02020603050405020304" pitchFamily="18" charset="0"/>
              </a:rPr>
              <a:t>REQUIREMENTS</a:t>
            </a:r>
            <a:r>
              <a:rPr lang="en-IN" altLang="en-US" b="1" dirty="0">
                <a:latin typeface="Times New Roman" panose="02020603050405020304" pitchFamily="18" charset="0"/>
                <a:cs typeface="Times New Roman" panose="02020603050405020304" pitchFamily="18" charset="0"/>
              </a:rPr>
              <a:t> SPECIFICATION</a:t>
            </a:r>
          </a:p>
        </p:txBody>
      </p:sp>
      <p:sp>
        <p:nvSpPr>
          <p:cNvPr id="3" name="Content Placeholder 2"/>
          <p:cNvSpPr>
            <a:spLocks noGrp="1"/>
          </p:cNvSpPr>
          <p:nvPr>
            <p:ph sz="half" idx="1"/>
          </p:nvPr>
        </p:nvSpPr>
        <p:spPr>
          <a:xfrm>
            <a:off x="704555" y="1099288"/>
            <a:ext cx="5845101" cy="5694045"/>
          </a:xfrm>
        </p:spPr>
        <p:txBody>
          <a:bodyPr vert="horz" lIns="91440" tIns="45720" rIns="91440" bIns="45720" rtlCol="0" anchor="t">
            <a:normAutofit/>
          </a:bodyPr>
          <a:lstStyle/>
          <a:p>
            <a:pPr marL="0" indent="0">
              <a:buFont typeface="Wingdings" panose="05000000000000000000" charset="0"/>
              <a:buNone/>
            </a:pPr>
            <a:r>
              <a:rPr lang="en-US" sz="2000" b="1" dirty="0">
                <a:latin typeface="Times New Roman" panose="02020603050405020304" pitchFamily="18" charset="0"/>
                <a:cs typeface="Times New Roman" panose="02020603050405020304" pitchFamily="18" charset="0"/>
              </a:rPr>
              <a:t>HARDWARE REQUIREMENTS</a:t>
            </a:r>
          </a:p>
          <a:p>
            <a:pPr>
              <a:buFont typeface="Wingdings" panose="05000000000000000000" charset="0"/>
              <a:buChar char="Ø"/>
            </a:pPr>
            <a:r>
              <a:rPr lang="en-US" dirty="0">
                <a:latin typeface="Times New Roman" panose="02020603050405020304" pitchFamily="18" charset="0"/>
                <a:cs typeface="Times New Roman" panose="02020603050405020304" pitchFamily="18" charset="0"/>
              </a:rPr>
              <a:t>Processor                     :  </a:t>
            </a:r>
            <a:r>
              <a:rPr lang="en-IN" altLang="en-US" dirty="0">
                <a:latin typeface="Times New Roman" panose="02020603050405020304" pitchFamily="18" charset="0"/>
                <a:cs typeface="Times New Roman" panose="02020603050405020304" pitchFamily="18" charset="0"/>
              </a:rPr>
              <a:t>i3 or above</a:t>
            </a:r>
            <a:endParaRPr lang="en-US"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US" dirty="0">
                <a:latin typeface="Times New Roman" panose="02020603050405020304" pitchFamily="18" charset="0"/>
                <a:cs typeface="Times New Roman" panose="02020603050405020304" pitchFamily="18" charset="0"/>
              </a:rPr>
              <a:t>System                         :   Windows</a:t>
            </a:r>
          </a:p>
          <a:p>
            <a:pPr>
              <a:buFont typeface="Wingdings" panose="05000000000000000000" charset="0"/>
              <a:buChar char="Ø"/>
            </a:pPr>
            <a:r>
              <a:rPr lang="en-US" dirty="0">
                <a:latin typeface="Times New Roman" panose="02020603050405020304" pitchFamily="18" charset="0"/>
                <a:cs typeface="Times New Roman" panose="02020603050405020304" pitchFamily="18" charset="0"/>
              </a:rPr>
              <a:t>Hard Disk                    :   20 GB</a:t>
            </a:r>
          </a:p>
          <a:p>
            <a:pPr>
              <a:buFont typeface="Wingdings" panose="05000000000000000000" charset="0"/>
              <a:buChar char="Ø"/>
            </a:pPr>
            <a:r>
              <a:rPr lang="en-US" dirty="0">
                <a:latin typeface="Times New Roman" panose="02020603050405020304" pitchFamily="18" charset="0"/>
                <a:cs typeface="Times New Roman" panose="02020603050405020304" pitchFamily="18" charset="0"/>
              </a:rPr>
              <a:t>Ram                             :   4 GB</a:t>
            </a:r>
          </a:p>
          <a:p>
            <a:pPr>
              <a:buFont typeface="Wingdings" panose="05000000000000000000" charset="0"/>
              <a:buChar char="Ø"/>
            </a:pPr>
            <a:endParaRPr lang="en-US" dirty="0">
              <a:latin typeface="Times New Roman" panose="02020603050405020304" pitchFamily="18" charset="0"/>
              <a:cs typeface="Times New Roman" panose="02020603050405020304" pitchFamily="18" charset="0"/>
            </a:endParaRPr>
          </a:p>
          <a:p>
            <a:pPr marL="0" indent="0">
              <a:buFont typeface="Wingdings" panose="05000000000000000000" charset="0"/>
              <a:buNone/>
            </a:pPr>
            <a:r>
              <a:rPr lang="en-US" sz="2000" b="1" dirty="0">
                <a:latin typeface="Times New Roman" panose="02020603050405020304" pitchFamily="18" charset="0"/>
                <a:cs typeface="Times New Roman" panose="02020603050405020304" pitchFamily="18" charset="0"/>
              </a:rPr>
              <a:t>SOFTWARE REQUIREMENTS</a:t>
            </a:r>
          </a:p>
          <a:p>
            <a:pPr>
              <a:buFont typeface="Wingdings" panose="05000000000000000000" charset="0"/>
              <a:buChar char="Ø"/>
            </a:pPr>
            <a:r>
              <a:rPr lang="en-US" dirty="0">
                <a:latin typeface="Times New Roman" panose="02020603050405020304" pitchFamily="18" charset="0"/>
                <a:cs typeface="Times New Roman" panose="02020603050405020304" pitchFamily="18" charset="0"/>
              </a:rPr>
              <a:t>Operating system 	:   Windows 7 Ultimate</a:t>
            </a:r>
          </a:p>
          <a:p>
            <a:pPr>
              <a:buFont typeface="Wingdings" panose="05000000000000000000" charset="0"/>
              <a:buChar char="Ø"/>
            </a:pPr>
            <a:r>
              <a:rPr lang="en-US" dirty="0">
                <a:latin typeface="Times New Roman" panose="02020603050405020304" pitchFamily="18" charset="0"/>
                <a:cs typeface="Times New Roman" panose="02020603050405020304" pitchFamily="18" charset="0"/>
              </a:rPr>
              <a:t>Coding Language	:   Python</a:t>
            </a:r>
          </a:p>
          <a:p>
            <a:pPr>
              <a:buFont typeface="Wingdings" panose="05000000000000000000" charset="0"/>
              <a:buChar char="Ø"/>
            </a:pPr>
            <a:r>
              <a:rPr lang="en-US" dirty="0">
                <a:latin typeface="Times New Roman" panose="02020603050405020304" pitchFamily="18" charset="0"/>
                <a:cs typeface="Times New Roman" panose="02020603050405020304" pitchFamily="18" charset="0"/>
              </a:rPr>
              <a:t>Framework		:   Django</a:t>
            </a:r>
          </a:p>
          <a:p>
            <a:pPr>
              <a:buFont typeface="Wingdings" panose="05000000000000000000" charset="0"/>
              <a:buChar char="Ø"/>
            </a:pPr>
            <a:r>
              <a:rPr lang="en-US" dirty="0">
                <a:latin typeface="Times New Roman" panose="02020603050405020304" pitchFamily="18" charset="0"/>
                <a:cs typeface="Times New Roman" panose="02020603050405020304" pitchFamily="18" charset="0"/>
              </a:rPr>
              <a:t>Designing			:   HTML, CSS, JavaScript</a:t>
            </a:r>
          </a:p>
          <a:p>
            <a:pPr>
              <a:buFont typeface="Wingdings" panose="05000000000000000000" charset="0"/>
              <a:buChar char="Ø"/>
            </a:pPr>
            <a:r>
              <a:rPr lang="en-US" dirty="0">
                <a:latin typeface="Times New Roman" panose="02020603050405020304" pitchFamily="18" charset="0"/>
                <a:cs typeface="Times New Roman" panose="02020603050405020304" pitchFamily="18" charset="0"/>
              </a:rPr>
              <a:t>Data Base                  :   MySQL</a:t>
            </a:r>
          </a:p>
        </p:txBody>
      </p:sp>
      <p:pic>
        <p:nvPicPr>
          <p:cNvPr id="6" name="Content Placeholder 5" descr="Screenshot 2023-03-23 210913"/>
          <p:cNvPicPr>
            <a:picLocks noGrp="1" noChangeAspect="1"/>
          </p:cNvPicPr>
          <p:nvPr>
            <p:ph sz="half" idx="2"/>
          </p:nvPr>
        </p:nvPicPr>
        <p:blipFill>
          <a:blip r:embed="rId2"/>
          <a:stretch>
            <a:fillRect/>
          </a:stretch>
        </p:blipFill>
        <p:spPr>
          <a:xfrm>
            <a:off x="5988282" y="1606787"/>
            <a:ext cx="3525520" cy="348424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5150" y="346271"/>
            <a:ext cx="3057209" cy="966787"/>
          </a:xfrm>
        </p:spPr>
        <p:txBody>
          <a:bodyPr>
            <a:noAutofit/>
          </a:bodyPr>
          <a:lstStyle/>
          <a:p>
            <a:r>
              <a:rPr lang="en-US" b="1" dirty="0">
                <a:latin typeface="Times New Roman" panose="02020603050405020304" pitchFamily="18" charset="0"/>
                <a:cs typeface="Times New Roman" panose="02020603050405020304" pitchFamily="18" charset="0"/>
              </a:rPr>
              <a:t>NOVELTY</a:t>
            </a:r>
          </a:p>
        </p:txBody>
      </p:sp>
      <p:sp>
        <p:nvSpPr>
          <p:cNvPr id="3" name="Content Placeholder 2"/>
          <p:cNvSpPr>
            <a:spLocks noGrp="1"/>
          </p:cNvSpPr>
          <p:nvPr>
            <p:ph idx="1"/>
          </p:nvPr>
        </p:nvSpPr>
        <p:spPr>
          <a:xfrm>
            <a:off x="825150" y="1610481"/>
            <a:ext cx="8661750" cy="4170886"/>
          </a:xfrm>
        </p:spPr>
        <p:txBody>
          <a:bodyPr>
            <a:noAutofit/>
          </a:bodyPr>
          <a:lstStyle/>
          <a:p>
            <a:pPr algn="just">
              <a:buFont typeface="Wingdings" panose="05000000000000000000" pitchFamily="2" charset="2"/>
              <a:buChar char="q"/>
            </a:pPr>
            <a:r>
              <a:rPr lang="en-IN" b="0" i="0" dirty="0">
                <a:effectLst/>
                <a:latin typeface="Times New Roman" panose="02020603050405020304" pitchFamily="18" charset="0"/>
                <a:cs typeface="Times New Roman" panose="02020603050405020304" pitchFamily="18" charset="0"/>
              </a:rPr>
              <a:t>This project innovatively integrates advanced machine learning and natural language processing techniques for robust fake profile detection. Dynamic feature engineering ensures accuracy by extracting relevant profile data dynamically. </a:t>
            </a:r>
          </a:p>
          <a:p>
            <a:pPr algn="just">
              <a:buFont typeface="Wingdings" panose="05000000000000000000" pitchFamily="2" charset="2"/>
              <a:buChar char="q"/>
            </a:pPr>
            <a:r>
              <a:rPr lang="en-IN" b="0" i="0" dirty="0">
                <a:effectLst/>
                <a:latin typeface="Times New Roman" panose="02020603050405020304" pitchFamily="18" charset="0"/>
                <a:cs typeface="Times New Roman" panose="02020603050405020304" pitchFamily="18" charset="0"/>
              </a:rPr>
              <a:t>An adaptive learning framework continuously evolves detection algorithms based on real-time feedback, enhancing adaptability. A hybrid model architecture combines supervised and unsupervised learning for optimal accuracy with minimal false positives. Innovative privacy-preserving techniques protect user data while enabling effective detection. Real-time capabilities allow immediate identification and response to emerging fake profiles, safeguarding user trust.</a:t>
            </a:r>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21</TotalTime>
  <Words>1320</Words>
  <Application>Microsoft Office PowerPoint</Application>
  <PresentationFormat>Widescreen</PresentationFormat>
  <Paragraphs>108</Paragraphs>
  <Slides>26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Algerian</vt:lpstr>
      <vt:lpstr>Arial</vt:lpstr>
      <vt:lpstr>Calibri</vt:lpstr>
      <vt:lpstr>Times New Roman</vt:lpstr>
      <vt:lpstr>Trebuchet MS</vt:lpstr>
      <vt:lpstr>Wingdings</vt:lpstr>
      <vt:lpstr>Wingdings 3</vt:lpstr>
      <vt:lpstr>Facet</vt:lpstr>
      <vt:lpstr>PowerPoint Presentation</vt:lpstr>
      <vt:lpstr>CONTENTS</vt:lpstr>
      <vt:lpstr> ABSTRACT</vt:lpstr>
      <vt:lpstr>EXISTING SYSTEM</vt:lpstr>
      <vt:lpstr>EXISTING SYSTEM  DISADVANTAGES </vt:lpstr>
      <vt:lpstr>THE SYSTEM</vt:lpstr>
      <vt:lpstr>THE SYSTEM ADVANTAGES</vt:lpstr>
      <vt:lpstr>REQUIREMENTS SPECIFICATION</vt:lpstr>
      <vt:lpstr>NOVELTY</vt:lpstr>
      <vt:lpstr>LIST OF MODULES</vt:lpstr>
      <vt:lpstr>MODULES</vt:lpstr>
      <vt:lpstr>PowerPoint Presentation</vt:lpstr>
      <vt:lpstr>PowerPoint Presentation</vt:lpstr>
      <vt:lpstr>PowerPoint Presentation</vt:lpstr>
      <vt:lpstr>CLASS DIAGRAM</vt:lpstr>
      <vt:lpstr>SEQUENCE DIAGRAM </vt:lpstr>
      <vt:lpstr>ACTIVITY DIAGRAM</vt:lpstr>
      <vt:lpstr>RESULTS</vt:lpstr>
      <vt:lpstr>PowerPoint Presentation</vt:lpstr>
      <vt:lpstr>PowerPoint Presentation</vt:lpstr>
      <vt:lpstr>PowerPoint Presentation</vt:lpstr>
      <vt:lpstr>CONCLUSION</vt:lpstr>
      <vt:lpstr>REFERENCES</vt:lpstr>
      <vt:lpstr>FUTURE SCOPE</vt:lpstr>
      <vt:lpstr>GITHUB LINK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Nikitha Reddy</dc:creator>
  <cp:lastModifiedBy>Pavan Kumar Gurram</cp:lastModifiedBy>
  <cp:revision>157</cp:revision>
  <dcterms:created xsi:type="dcterms:W3CDTF">2013-07-15T20:26:00Z</dcterms:created>
  <dcterms:modified xsi:type="dcterms:W3CDTF">2024-03-27T09:07:23Z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1AE20E4B609D400387D11F5A2C346592</vt:lpwstr>
  </property>
  <property fmtid="{D5CDD505-2E9C-101B-9397-08002B2CF9AE}" pid="3" name="KSOProductBuildVer">
    <vt:lpwstr>1033-12.2.0.13489</vt:lpwstr>
  </property>
  <property fmtid="{D5CDD505-2E9C-101B-9397-08002B2CF9AE}" pid="4" name="MSIP_Label_defa4170-0d19-0005-0004-bc88714345d2_Enabled">
    <vt:lpwstr>true</vt:lpwstr>
  </property>
  <property fmtid="{D5CDD505-2E9C-101B-9397-08002B2CF9AE}" pid="5" name="MSIP_Label_defa4170-0d19-0005-0004-bc88714345d2_SetDate">
    <vt:lpwstr>2024-02-26T14:23:51Z</vt:lpwstr>
  </property>
  <property fmtid="{D5CDD505-2E9C-101B-9397-08002B2CF9AE}" pid="6" name="MSIP_Label_defa4170-0d19-0005-0004-bc88714345d2_Method">
    <vt:lpwstr>Standard</vt:lpwstr>
  </property>
  <property fmtid="{D5CDD505-2E9C-101B-9397-08002B2CF9AE}" pid="7" name="MSIP_Label_defa4170-0d19-0005-0004-bc88714345d2_Name">
    <vt:lpwstr>defa4170-0d19-0005-0004-bc88714345d2</vt:lpwstr>
  </property>
  <property fmtid="{D5CDD505-2E9C-101B-9397-08002B2CF9AE}" pid="8" name="MSIP_Label_defa4170-0d19-0005-0004-bc88714345d2_SiteId">
    <vt:lpwstr>87cd8fb1-69fe-46dc-ad63-f78def1dde19</vt:lpwstr>
  </property>
  <property fmtid="{D5CDD505-2E9C-101B-9397-08002B2CF9AE}" pid="9" name="MSIP_Label_defa4170-0d19-0005-0004-bc88714345d2_ActionId">
    <vt:lpwstr>da0ebddd-6ce8-4b9c-b538-cdd15e25e667</vt:lpwstr>
  </property>
  <property fmtid="{D5CDD505-2E9C-101B-9397-08002B2CF9AE}" pid="10" name="MSIP_Label_defa4170-0d19-0005-0004-bc88714345d2_ContentBits">
    <vt:lpwstr>0</vt:lpwstr>
  </property>
</Properties>
</file>

<file path=docProps/thumbnail.jpeg>
</file>